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5"/>
  </p:notesMasterIdLst>
  <p:sldIdLst>
    <p:sldId id="256" r:id="rId3"/>
    <p:sldId id="262" r:id="rId4"/>
    <p:sldId id="260" r:id="rId5"/>
    <p:sldId id="290" r:id="rId6"/>
    <p:sldId id="291" r:id="rId7"/>
    <p:sldId id="266" r:id="rId8"/>
    <p:sldId id="293" r:id="rId9"/>
    <p:sldId id="294" r:id="rId10"/>
    <p:sldId id="277" r:id="rId11"/>
    <p:sldId id="259" r:id="rId12"/>
    <p:sldId id="281" r:id="rId13"/>
    <p:sldId id="280" r:id="rId14"/>
    <p:sldId id="278" r:id="rId15"/>
    <p:sldId id="296" r:id="rId16"/>
    <p:sldId id="297" r:id="rId17"/>
    <p:sldId id="298" r:id="rId18"/>
    <p:sldId id="295" r:id="rId19"/>
    <p:sldId id="301" r:id="rId20"/>
    <p:sldId id="302" r:id="rId21"/>
    <p:sldId id="303" r:id="rId22"/>
    <p:sldId id="300" r:id="rId23"/>
    <p:sldId id="304" r:id="rId2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>
      <p:cViewPr varScale="1">
        <p:scale>
          <a:sx n="139" d="100"/>
          <a:sy n="139" d="100"/>
        </p:scale>
        <p:origin x="176" y="5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02B7D-CFD3-8742-8CD7-C53EFFEFBD57}" type="datetimeFigureOut">
              <a:rPr lang="en-US" smtClean="0"/>
              <a:t>2/9/22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1E4BD-A4C5-8B41-AA0D-03ECB859F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02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Biblical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1E4BD-A4C5-8B41-AA0D-03ECB859F3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50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1E4BD-A4C5-8B41-AA0D-03ECB859F3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23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1E4BD-A4C5-8B41-AA0D-03ECB859F3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43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1E4BD-A4C5-8B41-AA0D-03ECB859F3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39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1E4BD-A4C5-8B41-AA0D-03ECB859F3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17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1E4BD-A4C5-8B41-AA0D-03ECB859F3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59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1E4BD-A4C5-8B41-AA0D-03ECB859F3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80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1E4BD-A4C5-8B41-AA0D-03ECB859F3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67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1E4BD-A4C5-8B41-AA0D-03ECB859F32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26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1E4BD-A4C5-8B41-AA0D-03ECB859F32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36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1E4BD-A4C5-8B41-AA0D-03ECB859F3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89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1E4BD-A4C5-8B41-AA0D-03ECB859F3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05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1E4BD-A4C5-8B41-AA0D-03ECB859F3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64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1E4BD-A4C5-8B41-AA0D-03ECB859F3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79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1E4BD-A4C5-8B41-AA0D-03ECB859F3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46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1E4BD-A4C5-8B41-AA0D-03ECB859F3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20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1E4BD-A4C5-8B41-AA0D-03ECB859F3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79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1E4BD-A4C5-8B41-AA0D-03ECB859F3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51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081223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Rev. Dr. Tony W. Barr Sr.</a:t>
            </a: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0" y="349644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Biblical Conflict Resolution</a:t>
            </a:r>
          </a:p>
        </p:txBody>
      </p:sp>
      <p:pic>
        <p:nvPicPr>
          <p:cNvPr id="5" name="Picture 2" descr="First Baptist Church, Highland Avenue">
            <a:extLst>
              <a:ext uri="{FF2B5EF4-FFF2-40B4-BE49-F238E27FC236}">
                <a16:creationId xmlns:a16="http://schemas.microsoft.com/office/drawing/2014/main" id="{7D4B8E91-7687-4949-A14B-F7A0F0238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83918"/>
            <a:ext cx="2073106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2321" y="470673"/>
            <a:ext cx="5605629" cy="9941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en-US" sz="4100" u="sng" kern="1200" dirty="0">
                <a:solidFill>
                  <a:schemeClr val="tx1"/>
                </a:solidFill>
              </a:rPr>
              <a:t>Definition of Conflict</a:t>
            </a:r>
            <a:endParaRPr lang="en-US" altLang="ko-KR" sz="4100" u="sng" kern="12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852321" y="1708629"/>
            <a:ext cx="5579947" cy="25879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 latinLnBrk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 struggle for power, property, etc.; strong disagreement between people, groups, etc., that results in often angry argument. </a:t>
            </a:r>
          </a:p>
          <a:p>
            <a:pPr indent="-228600" latinLnBrk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 difference that prevents agreement: disagreement between ideas, feelings, etc. </a:t>
            </a:r>
          </a:p>
          <a:p>
            <a:pPr algn="r" latinLnBrk="0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(Merriam Webster)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0"/>
            <a:ext cx="1577340" cy="5143500"/>
          </a:xfrm>
          <a:prstGeom prst="rect">
            <a:avLst/>
          </a:prstGeom>
          <a:solidFill>
            <a:srgbClr val="6A4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6550" y="1769184"/>
            <a:ext cx="1605129" cy="1605129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899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First Baptist Church, Highland Avenue">
            <a:extLst>
              <a:ext uri="{FF2B5EF4-FFF2-40B4-BE49-F238E27FC236}">
                <a16:creationId xmlns:a16="http://schemas.microsoft.com/office/drawing/2014/main" id="{F433B7A6-320B-F84A-8C14-3235F80D0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0831" y="2353807"/>
            <a:ext cx="1096566" cy="43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1680" y="1995686"/>
            <a:ext cx="7056784" cy="884466"/>
          </a:xfrm>
        </p:spPr>
        <p:txBody>
          <a:bodyPr wrap="square"/>
          <a:lstStyle/>
          <a:p>
            <a:r>
              <a:rPr lang="en-US" sz="3400" dirty="0"/>
              <a:t>Conflict exists wherever people’s needs are met (family, work,        church, fraternity/sorority,            restaurant, grocery store, etc.) </a:t>
            </a:r>
          </a:p>
        </p:txBody>
      </p:sp>
      <p:pic>
        <p:nvPicPr>
          <p:cNvPr id="2050" name="Picture 2" descr="First Baptist Church, Highland Avenue">
            <a:extLst>
              <a:ext uri="{FF2B5EF4-FFF2-40B4-BE49-F238E27FC236}">
                <a16:creationId xmlns:a16="http://schemas.microsoft.com/office/drawing/2014/main" id="{10919BB1-80A4-5C4E-BFF8-19B88FEE5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7534"/>
            <a:ext cx="1612416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69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2321" y="470673"/>
            <a:ext cx="5605629" cy="9941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en-US" sz="4000" u="sng" kern="1200" dirty="0">
                <a:solidFill>
                  <a:schemeClr val="tx1"/>
                </a:solidFill>
              </a:rPr>
              <a:t>Source of Conflict</a:t>
            </a:r>
            <a:endParaRPr lang="en-US" altLang="ko-KR" sz="4000" u="sng" kern="12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852321" y="1708629"/>
            <a:ext cx="5579947" cy="25879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 latinLnBrk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tx1"/>
                </a:solidFill>
              </a:rPr>
              <a:t>Sin can be the source of conflict or a byproduct of unresolved conflict. </a:t>
            </a:r>
          </a:p>
          <a:p>
            <a:pPr indent="-228600" latinLnBrk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i="1" dirty="0">
              <a:solidFill>
                <a:schemeClr val="tx1"/>
              </a:solidFill>
            </a:endParaRPr>
          </a:p>
          <a:p>
            <a:pPr indent="-228600" latinLnBrk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tx1"/>
                </a:solidFill>
              </a:rPr>
              <a:t>Living in unforgiveness seats you  in opposition to Jesus’ love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0"/>
            <a:ext cx="1577340" cy="5143500"/>
          </a:xfrm>
          <a:prstGeom prst="rect">
            <a:avLst/>
          </a:prstGeom>
          <a:solidFill>
            <a:srgbClr val="6A4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6550" y="1769184"/>
            <a:ext cx="1605129" cy="1605129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899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First Baptist Church, Highland Avenue">
            <a:extLst>
              <a:ext uri="{FF2B5EF4-FFF2-40B4-BE49-F238E27FC236}">
                <a16:creationId xmlns:a16="http://schemas.microsoft.com/office/drawing/2014/main" id="{889FEA68-3B2B-E24E-856D-D3D37B5D5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0831" y="2353807"/>
            <a:ext cx="1096566" cy="43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789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irst Baptist Church, Highland Avenue">
            <a:extLst>
              <a:ext uri="{FF2B5EF4-FFF2-40B4-BE49-F238E27FC236}">
                <a16:creationId xmlns:a16="http://schemas.microsoft.com/office/drawing/2014/main" id="{9DB53FAA-9C69-264B-A4D2-40B5CAB58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7534"/>
            <a:ext cx="1612416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5656" y="0"/>
            <a:ext cx="7776864" cy="884466"/>
          </a:xfrm>
        </p:spPr>
        <p:txBody>
          <a:bodyPr/>
          <a:lstStyle/>
          <a:p>
            <a:r>
              <a:rPr lang="en-US" sz="3200" u="sng" dirty="0"/>
              <a:t>Major Challenge to Conflict Resolution</a:t>
            </a:r>
            <a:endParaRPr lang="ko-KR" altLang="en-US" sz="32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835696" y="929024"/>
            <a:ext cx="7002524" cy="2995737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3200" dirty="0"/>
          </a:p>
          <a:p>
            <a:pPr>
              <a:spcBef>
                <a:spcPts val="0"/>
              </a:spcBef>
            </a:pPr>
            <a:r>
              <a:rPr lang="en-US" sz="3200" i="1" dirty="0"/>
              <a:t>One of the greatest challenges to </a:t>
            </a:r>
          </a:p>
          <a:p>
            <a:pPr>
              <a:spcBef>
                <a:spcPts val="0"/>
              </a:spcBef>
            </a:pPr>
            <a:r>
              <a:rPr lang="en-US" sz="3200" i="1" dirty="0"/>
              <a:t>conflict resolution is that it </a:t>
            </a:r>
            <a:r>
              <a:rPr lang="en-US" sz="3200" i="1" u="sng" dirty="0"/>
              <a:t>attempts to change/re-account the unchangeable past</a:t>
            </a:r>
            <a:r>
              <a:rPr lang="en-US" sz="3200" i="1" dirty="0"/>
              <a:t>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E3DDDE-ED7A-C842-81EF-3183AA2BC2E0}"/>
              </a:ext>
            </a:extLst>
          </p:cNvPr>
          <p:cNvSpPr/>
          <p:nvPr/>
        </p:nvSpPr>
        <p:spPr>
          <a:xfrm>
            <a:off x="1403648" y="4214476"/>
            <a:ext cx="78406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Conflict of an unchangeable past Vs. present reality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088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2321" y="470673"/>
            <a:ext cx="5605629" cy="99417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latinLnBrk="0">
              <a:lnSpc>
                <a:spcPct val="90000"/>
              </a:lnSpc>
            </a:pPr>
            <a:r>
              <a:rPr lang="en-US" sz="3200" u="sng" kern="1200" dirty="0">
                <a:solidFill>
                  <a:schemeClr val="tx1"/>
                </a:solidFill>
              </a:rPr>
              <a:t>Biblical Illustration of the </a:t>
            </a:r>
            <a:br>
              <a:rPr lang="en-US" sz="3200" u="sng" kern="1200" dirty="0">
                <a:solidFill>
                  <a:schemeClr val="tx1"/>
                </a:solidFill>
              </a:rPr>
            </a:br>
            <a:r>
              <a:rPr lang="en-US" sz="3200" u="sng" kern="1200" dirty="0">
                <a:solidFill>
                  <a:schemeClr val="tx1"/>
                </a:solidFill>
              </a:rPr>
              <a:t>Need for Conflict Resolution</a:t>
            </a:r>
            <a:endParaRPr lang="en-US" altLang="ko-KR" sz="3200" u="sng" kern="12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95536" y="1928006"/>
            <a:ext cx="6192687" cy="25879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	-Born in conflict </a:t>
            </a:r>
          </a:p>
          <a:p>
            <a:r>
              <a:rPr lang="en-US" sz="2600" dirty="0">
                <a:solidFill>
                  <a:schemeClr val="tx1"/>
                </a:solidFill>
              </a:rPr>
              <a:t>	-Lived in conflict</a:t>
            </a:r>
          </a:p>
          <a:p>
            <a:r>
              <a:rPr lang="en-US" sz="2600" dirty="0">
                <a:solidFill>
                  <a:schemeClr val="tx1"/>
                </a:solidFill>
              </a:rPr>
              <a:t>	-Maternal conflict </a:t>
            </a:r>
          </a:p>
          <a:p>
            <a:r>
              <a:rPr lang="en-US" sz="2600" dirty="0">
                <a:solidFill>
                  <a:schemeClr val="tx1"/>
                </a:solidFill>
              </a:rPr>
              <a:t>	-Contradictory Conflict </a:t>
            </a:r>
          </a:p>
          <a:p>
            <a:r>
              <a:rPr lang="en-US" sz="2600" dirty="0">
                <a:solidFill>
                  <a:schemeClr val="tx1"/>
                </a:solidFill>
              </a:rPr>
              <a:t>	-Deflection or Blame Conflict</a:t>
            </a:r>
          </a:p>
          <a:p>
            <a:r>
              <a:rPr lang="en-US" sz="2600" dirty="0">
                <a:solidFill>
                  <a:schemeClr val="tx1"/>
                </a:solidFill>
              </a:rPr>
              <a:t>	-God was the source of the conflict</a:t>
            </a:r>
          </a:p>
          <a:p>
            <a:pPr latinLnBrk="0">
              <a:lnSpc>
                <a:spcPct val="90000"/>
              </a:lnSpc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0"/>
            <a:ext cx="1577340" cy="5143500"/>
          </a:xfrm>
          <a:prstGeom prst="rect">
            <a:avLst/>
          </a:prstGeom>
          <a:solidFill>
            <a:srgbClr val="6A4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6550" y="1769184"/>
            <a:ext cx="1605129" cy="1605129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899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First Baptist Church, Highland Avenue">
            <a:extLst>
              <a:ext uri="{FF2B5EF4-FFF2-40B4-BE49-F238E27FC236}">
                <a16:creationId xmlns:a16="http://schemas.microsoft.com/office/drawing/2014/main" id="{889FEA68-3B2B-E24E-856D-D3D37B5D5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0831" y="2353807"/>
            <a:ext cx="1096566" cy="43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936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2AD2F-5178-4344-B911-A5E7795A9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Encounter of Jacob &amp; Esau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5DC25-A92A-964D-B790-031303616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DD560-87DE-2549-9C81-4EB7A46AD1B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457200" lvl="0" indent="-457200">
              <a:buFont typeface="Wingdings" pitchFamily="2" charset="2"/>
              <a:buChar char="Ø"/>
            </a:pPr>
            <a:r>
              <a:rPr lang="en-US" sz="2800" dirty="0"/>
              <a:t>Separation (20 years)  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dirty="0"/>
              <a:t>Self-exile 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dirty="0"/>
              <a:t>Struggles of life 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dirty="0"/>
              <a:t>God initiated the encounter</a:t>
            </a:r>
          </a:p>
        </p:txBody>
      </p:sp>
    </p:spTree>
    <p:extLst>
      <p:ext uri="{BB962C8B-B14F-4D97-AF65-F5344CB8AC3E}">
        <p14:creationId xmlns:p14="http://schemas.microsoft.com/office/powerpoint/2010/main" val="2496343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2AD2F-5178-4344-B911-A5E7795A9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Biblical Conflict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5DC25-A92A-964D-B790-031303616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31590"/>
            <a:ext cx="8640960" cy="460648"/>
          </a:xfrm>
        </p:spPr>
        <p:txBody>
          <a:bodyPr/>
          <a:lstStyle/>
          <a:p>
            <a:r>
              <a:rPr lang="en-US" sz="3000" b="1" dirty="0"/>
              <a:t>Conflict resolution begins and ends with God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DD560-87DE-2549-9C81-4EB7A46AD1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79512" y="1563638"/>
            <a:ext cx="8723312" cy="2995737"/>
          </a:xfrm>
        </p:spPr>
        <p:txBody>
          <a:bodyPr/>
          <a:lstStyle/>
          <a:p>
            <a:pPr lvl="0"/>
            <a:endParaRPr lang="en-US" sz="2800" dirty="0"/>
          </a:p>
          <a:p>
            <a:pPr lvl="0"/>
            <a:r>
              <a:rPr lang="en-US" sz="2800" baseline="30000" dirty="0"/>
              <a:t>1</a:t>
            </a:r>
            <a:r>
              <a:rPr lang="en-US" sz="2800" dirty="0"/>
              <a:t> So Jacob went on his way, and the angels of God met him. </a:t>
            </a:r>
            <a:r>
              <a:rPr lang="en-US" sz="2800" b="1" baseline="30000" dirty="0"/>
              <a:t>2 </a:t>
            </a:r>
            <a:r>
              <a:rPr lang="en-US" sz="2800" dirty="0"/>
              <a:t>When Jacob saw them, he said, “This </a:t>
            </a:r>
          </a:p>
          <a:p>
            <a:pPr lvl="0"/>
            <a:r>
              <a:rPr lang="en-US" sz="2800" i="1" dirty="0"/>
              <a:t>is</a:t>
            </a:r>
            <a:r>
              <a:rPr lang="en-US" sz="2800" dirty="0"/>
              <a:t> God’s camp.” And he called the name of that </a:t>
            </a:r>
          </a:p>
          <a:p>
            <a:pPr lvl="0"/>
            <a:r>
              <a:rPr lang="en-US" sz="2800" dirty="0"/>
              <a:t>place </a:t>
            </a:r>
            <a:r>
              <a:rPr lang="en-US" sz="2800" dirty="0" err="1"/>
              <a:t>Mahanaim</a:t>
            </a:r>
            <a:r>
              <a:rPr lang="en-US" sz="2800" dirty="0"/>
              <a:t>. </a:t>
            </a:r>
          </a:p>
          <a:p>
            <a:pPr lvl="0"/>
            <a:r>
              <a:rPr lang="en-US" sz="2800" dirty="0"/>
              <a:t>						Genesis 32:1-6</a:t>
            </a:r>
          </a:p>
        </p:txBody>
      </p:sp>
    </p:spTree>
    <p:extLst>
      <p:ext uri="{BB962C8B-B14F-4D97-AF65-F5344CB8AC3E}">
        <p14:creationId xmlns:p14="http://schemas.microsoft.com/office/powerpoint/2010/main" val="3648265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619672" y="411510"/>
            <a:ext cx="7218548" cy="299573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>
                <a:latin typeface="Verdana" panose="020B0604030504040204" pitchFamily="34" charset="0"/>
                <a:ea typeface="Times New Roman" panose="02020603050405020304" pitchFamily="18" charset="0"/>
              </a:rPr>
              <a:t>Conflict includes</a:t>
            </a:r>
          </a:p>
          <a:p>
            <a:pPr>
              <a:spcBef>
                <a:spcPts val="0"/>
              </a:spcBef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en-US" sz="2500" dirty="0"/>
              <a:t>-Personal perspective (what I deserve or want)</a:t>
            </a:r>
          </a:p>
          <a:p>
            <a:pPr lvl="0"/>
            <a:r>
              <a:rPr lang="en-US" sz="2500" dirty="0"/>
              <a:t>-Justification (why it was done)</a:t>
            </a:r>
          </a:p>
          <a:p>
            <a:pPr lvl="0"/>
            <a:r>
              <a:rPr lang="en-US" sz="2500" dirty="0"/>
              <a:t>-Reasoning (why it makes sense) </a:t>
            </a:r>
          </a:p>
          <a:p>
            <a:pPr lvl="0"/>
            <a:r>
              <a:rPr lang="en-US" sz="2500" dirty="0"/>
              <a:t>-Frustration over insufficient recompense or </a:t>
            </a:r>
          </a:p>
          <a:p>
            <a:pPr lvl="0"/>
            <a:r>
              <a:rPr lang="en-US" sz="2500" dirty="0"/>
              <a:t>remorse</a:t>
            </a:r>
          </a:p>
          <a:p>
            <a:pPr lvl="0"/>
            <a:r>
              <a:rPr lang="en-US" sz="2500" dirty="0"/>
              <a:t>-Penalization (punishment)</a:t>
            </a:r>
          </a:p>
          <a:p>
            <a:pPr lvl="0"/>
            <a:r>
              <a:rPr lang="en-US" sz="2500" dirty="0"/>
              <a:t>-Suffering &amp; loss (kingdom of God)</a:t>
            </a:r>
          </a:p>
          <a:p>
            <a:endParaRPr lang="en-US" sz="2600" dirty="0"/>
          </a:p>
        </p:txBody>
      </p:sp>
      <p:pic>
        <p:nvPicPr>
          <p:cNvPr id="7" name="Picture 2" descr="First Baptist Church, Highland Avenue">
            <a:extLst>
              <a:ext uri="{FF2B5EF4-FFF2-40B4-BE49-F238E27FC236}">
                <a16:creationId xmlns:a16="http://schemas.microsoft.com/office/drawing/2014/main" id="{90060AA1-3DD8-5E49-8224-C9ECB3EF7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7534"/>
            <a:ext cx="1612416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667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0"/>
            <a:ext cx="1577340" cy="5143500"/>
          </a:xfrm>
          <a:prstGeom prst="rect">
            <a:avLst/>
          </a:prstGeom>
          <a:solidFill>
            <a:srgbClr val="6A4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6550" y="1769184"/>
            <a:ext cx="1605129" cy="1605129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899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First Baptist Church, Highland Avenue">
            <a:extLst>
              <a:ext uri="{FF2B5EF4-FFF2-40B4-BE49-F238E27FC236}">
                <a16:creationId xmlns:a16="http://schemas.microsoft.com/office/drawing/2014/main" id="{889FEA68-3B2B-E24E-856D-D3D37B5D5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0831" y="2353807"/>
            <a:ext cx="1096566" cy="43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9BDC075-0A30-9747-B067-4B125C7E4611}"/>
              </a:ext>
            </a:extLst>
          </p:cNvPr>
          <p:cNvSpPr txBox="1">
            <a:spLocks/>
          </p:cNvSpPr>
          <p:nvPr/>
        </p:nvSpPr>
        <p:spPr>
          <a:xfrm>
            <a:off x="971601" y="987574"/>
            <a:ext cx="5017086" cy="2995737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Believer’s immediate 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response to conflict: </a:t>
            </a:r>
          </a:p>
          <a:p>
            <a:pPr>
              <a:spcBef>
                <a:spcPts val="0"/>
              </a:spcBef>
            </a:pP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 Is God In This?</a:t>
            </a:r>
          </a:p>
          <a:p>
            <a:pPr>
              <a:spcBef>
                <a:spcPts val="0"/>
              </a:spcBef>
            </a:pPr>
            <a:endParaRPr lang="en-US" sz="2800" b="1" dirty="0"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00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ersus Sign Black White Symbol Vector Stock Vector (Royalty Free) 1421019935">
            <a:extLst>
              <a:ext uri="{FF2B5EF4-FFF2-40B4-BE49-F238E27FC236}">
                <a16:creationId xmlns:a16="http://schemas.microsoft.com/office/drawing/2014/main" id="{4D56DD91-FFF4-8243-8681-246C54EB5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b="7476"/>
          <a:stretch/>
        </p:blipFill>
        <p:spPr bwMode="auto">
          <a:xfrm>
            <a:off x="3671563" y="2543562"/>
            <a:ext cx="1297858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BB8391-03BE-EF47-AF5E-245FDC942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Conflict Resolution: Two Sides of </a:t>
            </a:r>
            <a:br>
              <a:rPr lang="en-US" sz="3200" dirty="0"/>
            </a:br>
            <a:r>
              <a:rPr lang="en-US" sz="3200" dirty="0"/>
              <a:t>the same Coin (Gen 32:3-6)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915E5-5F3F-5E4E-A660-5D6A7596CE1D}"/>
              </a:ext>
            </a:extLst>
          </p:cNvPr>
          <p:cNvSpPr txBox="1"/>
          <p:nvPr/>
        </p:nvSpPr>
        <p:spPr>
          <a:xfrm>
            <a:off x="251520" y="1707654"/>
            <a:ext cx="56886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Jacob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Sacrifice to show up				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Fear &amp; uncertainty				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Version of the story				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Tested the water				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Created wall of protection		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Matured &amp; changed</a:t>
            </a:r>
            <a:r>
              <a:rPr lang="en-US" dirty="0"/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A44BA-F57F-2144-8E0A-C2BB168061B4}"/>
              </a:ext>
            </a:extLst>
          </p:cNvPr>
          <p:cNvSpPr txBox="1"/>
          <p:nvPr/>
        </p:nvSpPr>
        <p:spPr>
          <a:xfrm>
            <a:off x="5220072" y="1707654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Esau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Sacrifice to show up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Fear &amp; uncertainty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Version of the story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Responded to inquiry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Entourage of servants*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Matured &amp; changed</a:t>
            </a:r>
            <a:r>
              <a:rPr lang="en-US" sz="2400" dirty="0"/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A1EFF8-3B52-2740-985F-C0C9A88C2195}"/>
              </a:ext>
            </a:extLst>
          </p:cNvPr>
          <p:cNvSpPr/>
          <p:nvPr/>
        </p:nvSpPr>
        <p:spPr>
          <a:xfrm>
            <a:off x="798117" y="4577340"/>
            <a:ext cx="704474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u="sng" dirty="0"/>
              <a:t>Your side of the coin only represents ½ of the story (incomplete)</a:t>
            </a:r>
          </a:p>
        </p:txBody>
      </p:sp>
    </p:spTree>
    <p:extLst>
      <p:ext uri="{BB962C8B-B14F-4D97-AF65-F5344CB8AC3E}">
        <p14:creationId xmlns:p14="http://schemas.microsoft.com/office/powerpoint/2010/main" val="137363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5A530A8-BAC7-2342-AB6B-EF2FC33F98D8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03"/>
            <a:ext cx="9180512" cy="513708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C5A9CE-EEB7-2842-87BC-CF3E4DE46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062" y="1347614"/>
            <a:ext cx="7524328" cy="884466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Genesis 32:1-6 NKJV</a:t>
            </a:r>
          </a:p>
        </p:txBody>
      </p:sp>
    </p:spTree>
    <p:extLst>
      <p:ext uri="{BB962C8B-B14F-4D97-AF65-F5344CB8AC3E}">
        <p14:creationId xmlns:p14="http://schemas.microsoft.com/office/powerpoint/2010/main" val="2591975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0"/>
            <a:ext cx="1577340" cy="5143500"/>
          </a:xfrm>
          <a:prstGeom prst="rect">
            <a:avLst/>
          </a:prstGeom>
          <a:solidFill>
            <a:srgbClr val="6A4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6550" y="1769184"/>
            <a:ext cx="1605129" cy="1605129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899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First Baptist Church, Highland Avenue">
            <a:extLst>
              <a:ext uri="{FF2B5EF4-FFF2-40B4-BE49-F238E27FC236}">
                <a16:creationId xmlns:a16="http://schemas.microsoft.com/office/drawing/2014/main" id="{889FEA68-3B2B-E24E-856D-D3D37B5D5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0831" y="2353807"/>
            <a:ext cx="1096566" cy="43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9BDC075-0A30-9747-B067-4B125C7E4611}"/>
              </a:ext>
            </a:extLst>
          </p:cNvPr>
          <p:cNvSpPr txBox="1">
            <a:spLocks/>
          </p:cNvSpPr>
          <p:nvPr/>
        </p:nvSpPr>
        <p:spPr>
          <a:xfrm>
            <a:off x="971600" y="699542"/>
            <a:ext cx="5184575" cy="2995737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Principles of </a:t>
            </a:r>
          </a:p>
          <a:p>
            <a:pPr algn="ctr">
              <a:spcBef>
                <a:spcPts val="0"/>
              </a:spcBef>
            </a:pPr>
            <a:r>
              <a:rPr lang="en-US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Conflict </a:t>
            </a:r>
          </a:p>
          <a:p>
            <a:pPr algn="ctr">
              <a:spcBef>
                <a:spcPts val="0"/>
              </a:spcBef>
            </a:pPr>
            <a:r>
              <a:rPr lang="en-US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</a:t>
            </a:r>
          </a:p>
          <a:p>
            <a:pPr>
              <a:spcBef>
                <a:spcPts val="0"/>
              </a:spcBef>
            </a:pPr>
            <a:endParaRPr lang="en-US" sz="2800" b="1" dirty="0"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57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619672" y="123478"/>
            <a:ext cx="7218548" cy="1368152"/>
          </a:xfrm>
        </p:spPr>
        <p:txBody>
          <a:bodyPr/>
          <a:lstStyle/>
          <a:p>
            <a:r>
              <a:rPr lang="en-US" sz="3200" u="sng" dirty="0"/>
              <a:t>Principles of Conflict Resolution </a:t>
            </a:r>
          </a:p>
          <a:p>
            <a:r>
              <a:rPr lang="en-US" sz="3200" u="sng" dirty="0"/>
              <a:t>(Gen 33:1-6)</a:t>
            </a:r>
            <a:endParaRPr lang="en-US" sz="3200" b="1" dirty="0">
              <a:ea typeface="Verdana" panose="020B0604030504040204" pitchFamily="34" charset="0"/>
            </a:endParaRPr>
          </a:p>
        </p:txBody>
      </p:sp>
      <p:pic>
        <p:nvPicPr>
          <p:cNvPr id="7" name="Picture 2" descr="First Baptist Church, Highland Avenue">
            <a:extLst>
              <a:ext uri="{FF2B5EF4-FFF2-40B4-BE49-F238E27FC236}">
                <a16:creationId xmlns:a16="http://schemas.microsoft.com/office/drawing/2014/main" id="{90060AA1-3DD8-5E49-8224-C9ECB3EF7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7534"/>
            <a:ext cx="1612416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50A2CF-824C-FD47-9D34-E6F83B66F386}"/>
              </a:ext>
            </a:extLst>
          </p:cNvPr>
          <p:cNvSpPr txBox="1"/>
          <p:nvPr/>
        </p:nvSpPr>
        <p:spPr>
          <a:xfrm>
            <a:off x="1475656" y="1563638"/>
            <a:ext cx="748883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400050" lvl="0" indent="-400050">
              <a:buFont typeface="+mj-lt"/>
              <a:buAutoNum type="romanU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Must Seek It Vs.1 “Jacob lifted his eyes and looked” </a:t>
            </a:r>
          </a:p>
          <a:p>
            <a:pPr marL="400050" lvl="0" indent="-400050">
              <a:buFont typeface="+mj-lt"/>
              <a:buAutoNum type="romanU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Hold captive thoughts of scenarios Vs.1 “Esau with 400 men” </a:t>
            </a:r>
          </a:p>
          <a:p>
            <a:pPr marL="400050" lvl="0" indent="-400050">
              <a:buFont typeface="+mj-lt"/>
              <a:buAutoNum type="romanU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 willing to sacrifice something “divided the children…two  maidservants”</a:t>
            </a:r>
          </a:p>
          <a:p>
            <a:pPr marL="400050" lvl="0" indent="-400050">
              <a:buFont typeface="+mj-lt"/>
              <a:buAutoNum type="romanU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Bind up the “strongman” (person) Vs.3-4 (no room for            pride/ego) </a:t>
            </a:r>
          </a:p>
          <a:p>
            <a:pPr marL="400050" lvl="0" indent="-400050">
              <a:buFont typeface="+mj-lt"/>
              <a:buAutoNum type="romanU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Ask questions, listen attentively, and avoid judgement Vs.8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801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8CBF1-4C6B-C04F-BCE2-93299CBE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" y="319132"/>
            <a:ext cx="9144000" cy="884466"/>
          </a:xfrm>
        </p:spPr>
        <p:txBody>
          <a:bodyPr/>
          <a:lstStyle/>
          <a:p>
            <a:r>
              <a:rPr lang="en-US" sz="3000" u="sng" dirty="0"/>
              <a:t>The Purging Conflict (Areas That </a:t>
            </a:r>
            <a:br>
              <a:rPr lang="en-US" sz="3000" u="sng" dirty="0"/>
            </a:br>
            <a:r>
              <a:rPr lang="en-US" sz="3000" u="sng" dirty="0"/>
              <a:t>Need To Be Addressed)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4225A5-229E-4B47-8B35-6EDE0F4DCC7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5880" y="1131590"/>
            <a:ext cx="8496944" cy="2995737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Feeling __________________________________________________</a:t>
            </a:r>
          </a:p>
          <a:p>
            <a:r>
              <a:rPr lang="en-US" sz="1600" dirty="0">
                <a:solidFill>
                  <a:schemeClr val="tx1"/>
                </a:solidFill>
              </a:rPr>
              <a:t> </a:t>
            </a:r>
          </a:p>
          <a:p>
            <a:pPr lvl="0"/>
            <a:r>
              <a:rPr lang="en-US" sz="1600" dirty="0">
                <a:solidFill>
                  <a:schemeClr val="tx1"/>
                </a:solidFill>
              </a:rPr>
              <a:t>Emotions ________________________________________________</a:t>
            </a:r>
          </a:p>
          <a:p>
            <a:r>
              <a:rPr lang="en-US" sz="1600" dirty="0">
                <a:solidFill>
                  <a:schemeClr val="tx1"/>
                </a:solidFill>
              </a:rPr>
              <a:t> </a:t>
            </a:r>
          </a:p>
          <a:p>
            <a:pPr lvl="0"/>
            <a:r>
              <a:rPr lang="en-US" sz="1600" dirty="0">
                <a:solidFill>
                  <a:schemeClr val="tx1"/>
                </a:solidFill>
              </a:rPr>
              <a:t>Ego _____________________________________________________</a:t>
            </a:r>
          </a:p>
          <a:p>
            <a:r>
              <a:rPr lang="en-US" sz="1600" dirty="0">
                <a:solidFill>
                  <a:schemeClr val="tx1"/>
                </a:solidFill>
              </a:rPr>
              <a:t> </a:t>
            </a:r>
          </a:p>
          <a:p>
            <a:pPr lvl="0"/>
            <a:r>
              <a:rPr lang="en-US" sz="1600" dirty="0">
                <a:solidFill>
                  <a:schemeClr val="tx1"/>
                </a:solidFill>
              </a:rPr>
              <a:t>Pain ____________________________________________________</a:t>
            </a:r>
          </a:p>
          <a:p>
            <a:r>
              <a:rPr lang="en-US" sz="1600" dirty="0">
                <a:solidFill>
                  <a:schemeClr val="tx1"/>
                </a:solidFill>
              </a:rPr>
              <a:t> </a:t>
            </a:r>
          </a:p>
          <a:p>
            <a:pPr lvl="0"/>
            <a:r>
              <a:rPr lang="en-US" sz="1600" dirty="0">
                <a:solidFill>
                  <a:schemeClr val="tx1"/>
                </a:solidFill>
              </a:rPr>
              <a:t>Loss ____________________________________________________</a:t>
            </a:r>
          </a:p>
          <a:p>
            <a:r>
              <a:rPr lang="en-US" sz="1600" dirty="0">
                <a:solidFill>
                  <a:schemeClr val="tx1"/>
                </a:solidFill>
              </a:rPr>
              <a:t> </a:t>
            </a:r>
          </a:p>
          <a:p>
            <a:pPr lvl="0"/>
            <a:r>
              <a:rPr lang="en-US" sz="1600" dirty="0">
                <a:solidFill>
                  <a:schemeClr val="tx1"/>
                </a:solidFill>
              </a:rPr>
              <a:t>Payback! ________________________________________________</a:t>
            </a:r>
          </a:p>
          <a:p>
            <a:r>
              <a:rPr lang="en-US" sz="1600" dirty="0">
                <a:solidFill>
                  <a:schemeClr val="tx1"/>
                </a:solidFill>
              </a:rPr>
              <a:t> </a:t>
            </a:r>
          </a:p>
          <a:p>
            <a:r>
              <a:rPr lang="en-US" sz="1600" dirty="0">
                <a:solidFill>
                  <a:schemeClr val="tx1"/>
                </a:solidFill>
              </a:rPr>
              <a:t>*Own the part you played in the conflict!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804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Genesis 32:1-6 (NKJV)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928E26-C2F4-1A46-84CE-AE39735CB6F4}"/>
              </a:ext>
            </a:extLst>
          </p:cNvPr>
          <p:cNvSpPr txBox="1"/>
          <p:nvPr/>
        </p:nvSpPr>
        <p:spPr>
          <a:xfrm>
            <a:off x="611560" y="1347614"/>
            <a:ext cx="813690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So Jacob went on his way, and the angels of God </a:t>
            </a:r>
          </a:p>
          <a:p>
            <a:pPr algn="ctr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met him. </a:t>
            </a:r>
          </a:p>
          <a:p>
            <a:pPr algn="ctr"/>
            <a:r>
              <a:rPr lang="en-US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 When Jacob saw them, he said, “This is </a:t>
            </a:r>
          </a:p>
          <a:p>
            <a:pPr algn="ctr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God’s camp.” And he called the name of that place </a:t>
            </a:r>
          </a:p>
          <a:p>
            <a:pPr algn="ctr"/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Mahanaim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2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Then Jacob sent messengers before him to Esau his brother in the land of Seir, the country of Edom. 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251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Genesis 32:1-6 (NKJV)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928E26-C2F4-1A46-84CE-AE39735CB6F4}"/>
              </a:ext>
            </a:extLst>
          </p:cNvPr>
          <p:cNvSpPr txBox="1"/>
          <p:nvPr/>
        </p:nvSpPr>
        <p:spPr>
          <a:xfrm>
            <a:off x="323528" y="1203598"/>
            <a:ext cx="85689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 And he commanded them, saying, “Speak thus to </a:t>
            </a:r>
          </a:p>
          <a:p>
            <a:pPr algn="ctr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my lord Esau, ‘Thus your servant Jacob says: “I have </a:t>
            </a:r>
          </a:p>
          <a:p>
            <a:pPr algn="ctr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dwelt with Laban and stayed there until now. </a:t>
            </a:r>
          </a:p>
          <a:p>
            <a:pPr algn="ctr"/>
            <a:r>
              <a:rPr lang="en-US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 I have oxen, donkeys, flocks, and male and female </a:t>
            </a:r>
          </a:p>
          <a:p>
            <a:pPr algn="ctr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servants; and I have sent to tell my lord, that I may find </a:t>
            </a:r>
          </a:p>
          <a:p>
            <a:pPr algn="ctr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favor in your sight.” </a:t>
            </a:r>
          </a:p>
          <a:p>
            <a:pPr algn="ctr"/>
            <a:r>
              <a:rPr lang="en-US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 Then the messengers returned to Jacob, saying, </a:t>
            </a:r>
          </a:p>
          <a:p>
            <a:pPr algn="ctr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“We came to your brother Esau, and he also is </a:t>
            </a:r>
          </a:p>
          <a:p>
            <a:pPr algn="ctr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coming to meet you, and four hundred men are with him.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285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5A530A8-BAC7-2342-AB6B-EF2FC33F98D8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51"/>
            <a:ext cx="9180512" cy="513708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C5A9CE-EEB7-2842-87BC-CF3E4DE46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062" y="1347614"/>
            <a:ext cx="7524328" cy="884466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Genesis 33:1-8 NKJV</a:t>
            </a:r>
          </a:p>
        </p:txBody>
      </p:sp>
    </p:spTree>
    <p:extLst>
      <p:ext uri="{BB962C8B-B14F-4D97-AF65-F5344CB8AC3E}">
        <p14:creationId xmlns:p14="http://schemas.microsoft.com/office/powerpoint/2010/main" val="2065140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Genesis 33:1-8 (NKJV)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928E26-C2F4-1A46-84CE-AE39735CB6F4}"/>
              </a:ext>
            </a:extLst>
          </p:cNvPr>
          <p:cNvSpPr txBox="1"/>
          <p:nvPr/>
        </p:nvSpPr>
        <p:spPr>
          <a:xfrm>
            <a:off x="503548" y="926594"/>
            <a:ext cx="81369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Now Jacob lifted his eyes and looked, and there, </a:t>
            </a:r>
          </a:p>
          <a:p>
            <a:pPr algn="ctr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Esau was coming, and with him were four hundred </a:t>
            </a:r>
          </a:p>
          <a:p>
            <a:pPr algn="ctr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men. So he divided the children among Leah, Rachel, </a:t>
            </a:r>
          </a:p>
          <a:p>
            <a:pPr algn="ctr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and the two maidservants. </a:t>
            </a:r>
          </a:p>
          <a:p>
            <a:pPr algn="ctr"/>
            <a:r>
              <a:rPr lang="en-US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 And he put the maidservants and their children in </a:t>
            </a:r>
          </a:p>
          <a:p>
            <a:pPr algn="ctr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front, Leah and her children behind, and Rachel and </a:t>
            </a:r>
          </a:p>
          <a:p>
            <a:pPr algn="ctr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Joseph last. </a:t>
            </a:r>
          </a:p>
          <a:p>
            <a:pPr algn="ctr"/>
            <a:r>
              <a:rPr lang="en-US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 Then he crossed over before them </a:t>
            </a:r>
          </a:p>
          <a:p>
            <a:pPr algn="ctr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and bowed himself to the ground seven times, until he came near to his brother.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37775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Genesis 33:1-8 (NKJV)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928E26-C2F4-1A46-84CE-AE39735CB6F4}"/>
              </a:ext>
            </a:extLst>
          </p:cNvPr>
          <p:cNvSpPr txBox="1"/>
          <p:nvPr/>
        </p:nvSpPr>
        <p:spPr>
          <a:xfrm>
            <a:off x="503548" y="1222757"/>
            <a:ext cx="8136904" cy="3559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But Esau ran to meet him, and embraced him, and </a:t>
            </a:r>
          </a:p>
          <a:p>
            <a:pPr algn="ctr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fell on his neck and kissed him, and they wept. </a:t>
            </a:r>
          </a:p>
          <a:p>
            <a:pPr algn="ctr"/>
            <a:endParaRPr lang="en-US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And he lifted his eyes and saw the women and </a:t>
            </a:r>
          </a:p>
          <a:p>
            <a:pPr algn="ctr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children, and said, “Who 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 these with you?” So he </a:t>
            </a:r>
          </a:p>
          <a:p>
            <a:pPr algn="ctr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said, “The children whom God has graciously given </a:t>
            </a:r>
          </a:p>
          <a:p>
            <a:pPr algn="ctr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your servant.” </a:t>
            </a:r>
          </a:p>
          <a:p>
            <a:pPr algn="ctr"/>
            <a:r>
              <a:rPr lang="en-US" sz="2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Then the maidservants came near, they and their </a:t>
            </a:r>
          </a:p>
          <a:p>
            <a:pPr algn="ctr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children, and bowed down.</a:t>
            </a:r>
          </a:p>
        </p:txBody>
      </p:sp>
    </p:spTree>
    <p:extLst>
      <p:ext uri="{BB962C8B-B14F-4D97-AF65-F5344CB8AC3E}">
        <p14:creationId xmlns:p14="http://schemas.microsoft.com/office/powerpoint/2010/main" val="1533497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Genesis 33:1-8 (NKJV)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928E26-C2F4-1A46-84CE-AE39735CB6F4}"/>
              </a:ext>
            </a:extLst>
          </p:cNvPr>
          <p:cNvSpPr txBox="1"/>
          <p:nvPr/>
        </p:nvSpPr>
        <p:spPr>
          <a:xfrm>
            <a:off x="503548" y="1491630"/>
            <a:ext cx="813690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And Leah also came near with her children, and they bowed down. Afterward Joseph and Rachel came </a:t>
            </a:r>
          </a:p>
          <a:p>
            <a:pPr algn="ctr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near, and they bowed down. 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Then Esau said, “What 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 you 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mean by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 all this </a:t>
            </a:r>
          </a:p>
          <a:p>
            <a:pPr algn="ctr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company which I met?” And he said, “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These are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 to </a:t>
            </a:r>
          </a:p>
          <a:p>
            <a:pPr algn="ctr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find favor in the sight of my lord.”</a:t>
            </a:r>
          </a:p>
        </p:txBody>
      </p:sp>
    </p:spTree>
    <p:extLst>
      <p:ext uri="{BB962C8B-B14F-4D97-AF65-F5344CB8AC3E}">
        <p14:creationId xmlns:p14="http://schemas.microsoft.com/office/powerpoint/2010/main" val="1074957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611212F1-6DD8-4C64-A960-64FFB8966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US" i="1" dirty="0"/>
              <a:t>Biblical Conflict Resolution</a:t>
            </a:r>
          </a:p>
        </p:txBody>
      </p:sp>
      <p:pic>
        <p:nvPicPr>
          <p:cNvPr id="1026" name="Picture 2" descr="Conflict Resolution Word Cloud Concept Collage Stock Vector (Royalty Free)  1693934377">
            <a:extLst>
              <a:ext uri="{FF2B5EF4-FFF2-40B4-BE49-F238E27FC236}">
                <a16:creationId xmlns:a16="http://schemas.microsoft.com/office/drawing/2014/main" id="{339FC72A-3CAD-5A42-BE99-82878A7FDE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7"/>
          <a:stretch/>
        </p:blipFill>
        <p:spPr bwMode="auto">
          <a:xfrm>
            <a:off x="457200" y="1271841"/>
            <a:ext cx="8229600" cy="3028101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197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4016</TotalTime>
  <Words>1002</Words>
  <Application>Microsoft Macintosh PowerPoint</Application>
  <PresentationFormat>On-screen Show (16:9)</PresentationFormat>
  <Paragraphs>162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맑은 고딕</vt:lpstr>
      <vt:lpstr>Arial</vt:lpstr>
      <vt:lpstr>Calibri</vt:lpstr>
      <vt:lpstr>Times New Roman</vt:lpstr>
      <vt:lpstr>Verdana</vt:lpstr>
      <vt:lpstr>Wingdings</vt:lpstr>
      <vt:lpstr>Office Theme</vt:lpstr>
      <vt:lpstr>Custom Design</vt:lpstr>
      <vt:lpstr>PowerPoint Presentation</vt:lpstr>
      <vt:lpstr>Genesis 32:1-6 NKJV</vt:lpstr>
      <vt:lpstr>Genesis 32:1-6 (NKJV)</vt:lpstr>
      <vt:lpstr>Genesis 32:1-6 (NKJV)</vt:lpstr>
      <vt:lpstr>Genesis 33:1-8 NKJV</vt:lpstr>
      <vt:lpstr>Genesis 33:1-8 (NKJV)</vt:lpstr>
      <vt:lpstr>Genesis 33:1-8 (NKJV)</vt:lpstr>
      <vt:lpstr>Genesis 33:1-8 (NKJV)</vt:lpstr>
      <vt:lpstr>Biblical Conflict Resolution</vt:lpstr>
      <vt:lpstr>Definition of Conflict</vt:lpstr>
      <vt:lpstr>Conflict exists wherever people’s needs are met (family, work,        church, fraternity/sorority,            restaurant, grocery store, etc.) </vt:lpstr>
      <vt:lpstr>Source of Conflict</vt:lpstr>
      <vt:lpstr>Major Challenge to Conflict Resolution</vt:lpstr>
      <vt:lpstr>Biblical Illustration of the  Need for Conflict Resolution</vt:lpstr>
      <vt:lpstr>Encounter of Jacob &amp; Esau</vt:lpstr>
      <vt:lpstr>Biblical Conflict Resolution</vt:lpstr>
      <vt:lpstr>PowerPoint Presentation</vt:lpstr>
      <vt:lpstr>PowerPoint Presentation</vt:lpstr>
      <vt:lpstr>Conflict Resolution: Two Sides of  the same Coin (Gen 32:3-6)</vt:lpstr>
      <vt:lpstr>PowerPoint Presentation</vt:lpstr>
      <vt:lpstr>PowerPoint Presentation</vt:lpstr>
      <vt:lpstr>The Purging Conflict (Areas That  Need To Be Addressed) 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Tony Barr</cp:lastModifiedBy>
  <cp:revision>50</cp:revision>
  <dcterms:created xsi:type="dcterms:W3CDTF">2014-04-01T16:27:38Z</dcterms:created>
  <dcterms:modified xsi:type="dcterms:W3CDTF">2022-02-09T18:56:38Z</dcterms:modified>
</cp:coreProperties>
</file>